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y="5143500" cx="9144000"/>
  <p:notesSz cx="6858000" cy="9144000"/>
  <p:embeddedFontLst>
    <p:embeddedFont>
      <p:font typeface="Roboto Condensed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0740369-016E-4D67-9C43-E34B86C157A3}">
  <a:tblStyle styleId="{50740369-016E-4D67-9C43-E34B86C157A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Condensed-regular.fntdata"/><Relationship Id="rId11" Type="http://schemas.openxmlformats.org/officeDocument/2006/relationships/slide" Target="slides/slide5.xml"/><Relationship Id="rId22" Type="http://schemas.openxmlformats.org/officeDocument/2006/relationships/font" Target="fonts/RobotoCondensed-italic.fntdata"/><Relationship Id="rId10" Type="http://schemas.openxmlformats.org/officeDocument/2006/relationships/slide" Target="slides/slide4.xml"/><Relationship Id="rId21" Type="http://schemas.openxmlformats.org/officeDocument/2006/relationships/font" Target="fonts/RobotoCondensed-bold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23" Type="http://schemas.openxmlformats.org/officeDocument/2006/relationships/font" Target="fonts/RobotoCondensed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962c37cdbf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962c37cdbf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962c37cdbf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962c37cdbf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962c37cdbf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962c37cdbf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962c37cdbf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962c37cdbf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95a7786da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95a7786da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95066e9dbc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95066e9dbc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939303fe86_5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939303fe86_5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939303fe86_5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939303fe86_5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939303fe86_6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939303fe86_6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939303fe86_6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939303fe86_6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962c37cdbf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962c37cdbf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962c37cdbf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962c37cdbf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962c37cdbf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962c37cdbf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9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8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7.png"/><Relationship Id="rId5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1339875"/>
            <a:ext cx="8520600" cy="120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3434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A Reproducibility Study of Deep and Surface Machine Learning Methods for Human-related Trajectory Prediction</a:t>
            </a:r>
            <a:endParaRPr>
              <a:solidFill>
                <a:srgbClr val="43434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1320450" y="2424600"/>
            <a:ext cx="6503100" cy="4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i="1" lang="en" sz="1900" u="sng">
                <a:solidFill>
                  <a:srgbClr val="11A8A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Bardh Prenkaj</a:t>
            </a:r>
            <a:r>
              <a:rPr i="1" lang="en" sz="1900">
                <a:solidFill>
                  <a:srgbClr val="11A8A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, Paola Velardi, Damiano Distante, Stefano Faralli</a:t>
            </a:r>
            <a:endParaRPr i="1" sz="1900">
              <a:solidFill>
                <a:srgbClr val="11A8A8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775" y="91525"/>
            <a:ext cx="2980600" cy="906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90863" y="3520188"/>
            <a:ext cx="2352675" cy="1143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80200" y="3702625"/>
            <a:ext cx="1438051" cy="960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050450" y="3772875"/>
            <a:ext cx="2453101" cy="66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929575" y="44475"/>
            <a:ext cx="1143000" cy="1143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2"/>
          <p:cNvSpPr txBox="1"/>
          <p:nvPr>
            <p:ph type="title"/>
          </p:nvPr>
        </p:nvSpPr>
        <p:spPr>
          <a:xfrm>
            <a:off x="311700" y="216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11A8A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Results</a:t>
            </a:r>
            <a:endParaRPr b="1">
              <a:solidFill>
                <a:srgbClr val="11A8A8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pic>
        <p:nvPicPr>
          <p:cNvPr id="160" name="Google Shape;160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942038" y="-2289413"/>
            <a:ext cx="7259925" cy="10268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3"/>
          <p:cNvSpPr txBox="1"/>
          <p:nvPr>
            <p:ph type="title"/>
          </p:nvPr>
        </p:nvSpPr>
        <p:spPr>
          <a:xfrm>
            <a:off x="311700" y="216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11A8A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Results</a:t>
            </a:r>
            <a:endParaRPr b="1">
              <a:solidFill>
                <a:srgbClr val="11A8A8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pic>
        <p:nvPicPr>
          <p:cNvPr id="166" name="Google Shape;166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1040163" y="-2159013"/>
            <a:ext cx="7063674" cy="9990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4"/>
          <p:cNvSpPr txBox="1"/>
          <p:nvPr>
            <p:ph type="title"/>
          </p:nvPr>
        </p:nvSpPr>
        <p:spPr>
          <a:xfrm>
            <a:off x="311700" y="216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11A8A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Conclusions</a:t>
            </a:r>
            <a:endParaRPr b="1">
              <a:solidFill>
                <a:srgbClr val="11A8A8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172" name="Google Shape;172;p24"/>
          <p:cNvSpPr txBox="1"/>
          <p:nvPr/>
        </p:nvSpPr>
        <p:spPr>
          <a:xfrm>
            <a:off x="311700" y="978150"/>
            <a:ext cx="8139900" cy="149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BC129"/>
              </a:buClr>
              <a:buSzPts val="1900"/>
              <a:buChar char="●"/>
            </a:pPr>
            <a:r>
              <a:rPr lang="en" sz="1900">
                <a:solidFill>
                  <a:srgbClr val="43434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Deep methods </a:t>
            </a:r>
            <a:r>
              <a:rPr lang="en" sz="1900">
                <a:solidFill>
                  <a:srgbClr val="11A8A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outperform</a:t>
            </a:r>
            <a:r>
              <a:rPr lang="en" sz="1900">
                <a:solidFill>
                  <a:srgbClr val="43434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simple ML (as expected), </a:t>
            </a:r>
            <a:r>
              <a:rPr lang="en" sz="1900">
                <a:solidFill>
                  <a:srgbClr val="11A8A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however</a:t>
            </a:r>
            <a:r>
              <a:rPr lang="en" sz="1900">
                <a:solidFill>
                  <a:srgbClr val="43434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the superiority of deep methods is often minimal:</a:t>
            </a:r>
            <a:r>
              <a:rPr lang="en" sz="1900">
                <a:solidFill>
                  <a:srgbClr val="43434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</a:t>
            </a:r>
            <a:endParaRPr sz="1900">
              <a:solidFill>
                <a:srgbClr val="43434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-3492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BC129"/>
              </a:buClr>
              <a:buSzPts val="1900"/>
              <a:buFont typeface="Roboto Condensed"/>
              <a:buChar char="○"/>
            </a:pPr>
            <a:r>
              <a:rPr lang="en" sz="1900">
                <a:solidFill>
                  <a:srgbClr val="43434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Highest impact due to the </a:t>
            </a:r>
            <a:r>
              <a:rPr lang="en" sz="1900">
                <a:solidFill>
                  <a:srgbClr val="11A8A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input data complexity</a:t>
            </a:r>
            <a:r>
              <a:rPr lang="en" sz="1900">
                <a:solidFill>
                  <a:srgbClr val="43434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or </a:t>
            </a:r>
            <a:r>
              <a:rPr lang="en" sz="1900">
                <a:solidFill>
                  <a:srgbClr val="11A8A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data imbalance</a:t>
            </a:r>
            <a:r>
              <a:rPr lang="en" sz="1900">
                <a:solidFill>
                  <a:srgbClr val="43434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methods (see details in the paper)</a:t>
            </a:r>
            <a:endParaRPr sz="19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173" name="Google Shape;173;p24"/>
          <p:cNvSpPr txBox="1"/>
          <p:nvPr/>
        </p:nvSpPr>
        <p:spPr>
          <a:xfrm>
            <a:off x="311700" y="2571750"/>
            <a:ext cx="8452200" cy="143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BC129"/>
              </a:buClr>
              <a:buSzPts val="1900"/>
              <a:buFont typeface="Roboto Condensed"/>
              <a:buChar char="●"/>
            </a:pPr>
            <a:r>
              <a:rPr lang="en" sz="1900">
                <a:solidFill>
                  <a:srgbClr val="43434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Performance of algorithms can change (</a:t>
            </a:r>
            <a:r>
              <a:rPr lang="en" sz="1900">
                <a:solidFill>
                  <a:srgbClr val="11A8A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even reversing the ranking!</a:t>
            </a:r>
            <a:r>
              <a:rPr lang="en" sz="1900">
                <a:solidFill>
                  <a:srgbClr val="43434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)  if different metrics are adopted:</a:t>
            </a:r>
            <a:endParaRPr sz="1900">
              <a:solidFill>
                <a:srgbClr val="43434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-3492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BC129"/>
              </a:buClr>
              <a:buSzPts val="1900"/>
              <a:buFont typeface="Roboto Condensed"/>
              <a:buChar char="○"/>
            </a:pPr>
            <a:r>
              <a:rPr lang="en" sz="1900">
                <a:solidFill>
                  <a:srgbClr val="43434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Risk prediction - </a:t>
            </a:r>
            <a:r>
              <a:rPr lang="en" sz="1900">
                <a:solidFill>
                  <a:srgbClr val="11A8A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recall</a:t>
            </a:r>
            <a:r>
              <a:rPr lang="en" sz="1900">
                <a:solidFill>
                  <a:srgbClr val="43434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is more relevant than precision</a:t>
            </a:r>
            <a:endParaRPr sz="1900">
              <a:solidFill>
                <a:srgbClr val="43434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174" name="Google Shape;174;p24"/>
          <p:cNvSpPr txBox="1"/>
          <p:nvPr/>
        </p:nvSpPr>
        <p:spPr>
          <a:xfrm>
            <a:off x="311700" y="4002150"/>
            <a:ext cx="84522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BC129"/>
              </a:buClr>
              <a:buSzPts val="1900"/>
              <a:buFont typeface="Roboto Condensed"/>
              <a:buChar char="●"/>
            </a:pPr>
            <a:r>
              <a:rPr lang="en" sz="1900">
                <a:solidFill>
                  <a:srgbClr val="43434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Can we blindly trust papers pretending to outperform the state of the art?</a:t>
            </a:r>
            <a:endParaRPr sz="1900">
              <a:solidFill>
                <a:srgbClr val="43434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5"/>
          <p:cNvSpPr txBox="1"/>
          <p:nvPr>
            <p:ph type="title"/>
          </p:nvPr>
        </p:nvSpPr>
        <p:spPr>
          <a:xfrm>
            <a:off x="2200500" y="1120275"/>
            <a:ext cx="4743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0">
                <a:solidFill>
                  <a:srgbClr val="11A8A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THANK YOU</a:t>
            </a:r>
            <a:endParaRPr b="1" sz="6000">
              <a:solidFill>
                <a:srgbClr val="11A8A8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180" name="Google Shape;180;p25"/>
          <p:cNvSpPr txBox="1"/>
          <p:nvPr/>
        </p:nvSpPr>
        <p:spPr>
          <a:xfrm>
            <a:off x="931150" y="2322375"/>
            <a:ext cx="7556100" cy="256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222222"/>
                </a:solidFill>
                <a:highlight>
                  <a:srgbClr val="FFFFFF"/>
                </a:highlight>
                <a:latin typeface="Roboto Condensed"/>
                <a:ea typeface="Roboto Condensed"/>
                <a:cs typeface="Roboto Condensed"/>
                <a:sym typeface="Roboto Condensed"/>
              </a:rPr>
              <a:t>SIGIR Travel Grants program</a:t>
            </a:r>
            <a:endParaRPr i="1" sz="1800">
              <a:solidFill>
                <a:srgbClr val="222222"/>
              </a:solidFill>
              <a:highlight>
                <a:srgbClr val="FFFFFF"/>
              </a:highlight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800">
              <a:solidFill>
                <a:srgbClr val="222222"/>
              </a:solidFill>
              <a:highlight>
                <a:srgbClr val="FFFFFF"/>
              </a:highlight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222222"/>
                </a:solidFill>
                <a:highlight>
                  <a:srgbClr val="FFFFFF"/>
                </a:highlight>
                <a:latin typeface="Roboto Condensed"/>
                <a:ea typeface="Roboto Condensed"/>
                <a:cs typeface="Roboto Condensed"/>
                <a:sym typeface="Roboto Condensed"/>
              </a:rPr>
              <a:t>MIUR under the grant of “Dipartimenti di eccellenza 2018-2022” of the Department of Computer Science of Sapienza University</a:t>
            </a:r>
            <a:endParaRPr i="1" sz="1800">
              <a:solidFill>
                <a:srgbClr val="222222"/>
              </a:solidFill>
              <a:highlight>
                <a:srgbClr val="FFFFFF"/>
              </a:highlight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800">
              <a:solidFill>
                <a:srgbClr val="222222"/>
              </a:solidFill>
              <a:highlight>
                <a:srgbClr val="FFFFFF"/>
              </a:highlight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222222"/>
                </a:solidFill>
                <a:highlight>
                  <a:srgbClr val="FFFFFF"/>
                </a:highlight>
                <a:latin typeface="Roboto Condensed"/>
                <a:ea typeface="Roboto Condensed"/>
                <a:cs typeface="Roboto Condensed"/>
                <a:sym typeface="Roboto Condensed"/>
              </a:rPr>
              <a:t>Partly supported by Università di Roma Unitelma Sapienza</a:t>
            </a:r>
            <a:endParaRPr i="1" sz="1800">
              <a:solidFill>
                <a:srgbClr val="222222"/>
              </a:solidFill>
              <a:highlight>
                <a:srgbClr val="FFFFFF"/>
              </a:highlight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pic>
        <p:nvPicPr>
          <p:cNvPr id="181" name="Google Shape;181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775" y="91525"/>
            <a:ext cx="2980600" cy="906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216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11A8A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Introduction on Trajectory Prediction</a:t>
            </a:r>
            <a:endParaRPr b="1">
              <a:solidFill>
                <a:srgbClr val="11A8A8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166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9BC129"/>
              </a:buClr>
              <a:buSzPts val="1800"/>
              <a:buChar char="●"/>
            </a:pPr>
            <a:r>
              <a:rPr b="1" lang="en" sz="1900">
                <a:solidFill>
                  <a:srgbClr val="9BC129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Characteristics</a:t>
            </a:r>
            <a:r>
              <a:rPr lang="en">
                <a:solidFill>
                  <a:srgbClr val="43434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:</a:t>
            </a:r>
            <a:endParaRPr>
              <a:solidFill>
                <a:srgbClr val="43434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Clr>
                <a:srgbClr val="9BC129"/>
              </a:buClr>
              <a:buSzPts val="1700"/>
              <a:buFont typeface="Roboto Condensed"/>
              <a:buChar char="○"/>
            </a:pPr>
            <a:r>
              <a:rPr lang="en" sz="1700">
                <a:solidFill>
                  <a:srgbClr val="43434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Long-term sequence of event types</a:t>
            </a:r>
            <a:endParaRPr sz="1700">
              <a:solidFill>
                <a:srgbClr val="9BC129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Clr>
                <a:srgbClr val="9BC129"/>
              </a:buClr>
              <a:buSzPts val="1700"/>
              <a:buFont typeface="Roboto Condensed"/>
              <a:buChar char="○"/>
            </a:pPr>
            <a:r>
              <a:rPr lang="en" sz="1700">
                <a:solidFill>
                  <a:srgbClr val="43434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Irregular intervals between events</a:t>
            </a:r>
            <a:endParaRPr sz="1700">
              <a:solidFill>
                <a:srgbClr val="43434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Clr>
                <a:srgbClr val="9BC129"/>
              </a:buClr>
              <a:buSzPts val="1700"/>
              <a:buFont typeface="Roboto Condensed"/>
              <a:buChar char="○"/>
            </a:pPr>
            <a:r>
              <a:rPr lang="en" sz="1700">
                <a:solidFill>
                  <a:srgbClr val="43434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Absence of an event order</a:t>
            </a:r>
            <a:endParaRPr sz="1700">
              <a:solidFill>
                <a:srgbClr val="43434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Clr>
                <a:srgbClr val="9BC129"/>
              </a:buClr>
              <a:buSzPts val="1700"/>
              <a:buFont typeface="Roboto Condensed"/>
              <a:buChar char="○"/>
            </a:pPr>
            <a:r>
              <a:rPr lang="en" sz="1700">
                <a:solidFill>
                  <a:srgbClr val="43434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Hidden long-term dependencies within the sequence</a:t>
            </a:r>
            <a:endParaRPr sz="1700">
              <a:solidFill>
                <a:srgbClr val="9BC129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67" name="Google Shape;67;p14"/>
          <p:cNvSpPr txBox="1"/>
          <p:nvPr/>
        </p:nvSpPr>
        <p:spPr>
          <a:xfrm>
            <a:off x="311700" y="4251450"/>
            <a:ext cx="85206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BC129"/>
              </a:buClr>
              <a:buSzPts val="1900"/>
              <a:buChar char="●"/>
            </a:pPr>
            <a:r>
              <a:rPr b="1" lang="en" sz="1900">
                <a:solidFill>
                  <a:srgbClr val="9BC129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This paper</a:t>
            </a:r>
            <a:r>
              <a:rPr lang="en" sz="1900">
                <a:solidFill>
                  <a:srgbClr val="43434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: Risk prediction (i.e., patient hospitalisation, student dropout)</a:t>
            </a:r>
            <a:endParaRPr sz="1900">
              <a:solidFill>
                <a:srgbClr val="43434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68" name="Google Shape;68;p14"/>
          <p:cNvSpPr txBox="1"/>
          <p:nvPr/>
        </p:nvSpPr>
        <p:spPr>
          <a:xfrm>
            <a:off x="311700" y="3028063"/>
            <a:ext cx="8139900" cy="10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BC129"/>
              </a:buClr>
              <a:buSzPts val="1900"/>
              <a:buChar char="●"/>
            </a:pPr>
            <a:r>
              <a:rPr b="1" lang="en" sz="1900">
                <a:solidFill>
                  <a:srgbClr val="9BC129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Task</a:t>
            </a:r>
            <a:r>
              <a:rPr lang="en" sz="1900">
                <a:solidFill>
                  <a:srgbClr val="43434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: P</a:t>
            </a:r>
            <a:r>
              <a:rPr lang="en" sz="1900">
                <a:solidFill>
                  <a:srgbClr val="43434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redict the probability of events in the future or predict a </a:t>
            </a:r>
            <a:r>
              <a:rPr lang="en" sz="1900">
                <a:solidFill>
                  <a:srgbClr val="11A8A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single high-risk event</a:t>
            </a:r>
            <a:endParaRPr sz="1900">
              <a:solidFill>
                <a:srgbClr val="11A8A8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/>
          <p:nvPr>
            <p:ph type="title"/>
          </p:nvPr>
        </p:nvSpPr>
        <p:spPr>
          <a:xfrm>
            <a:off x="311700" y="216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11A8A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Datasets</a:t>
            </a:r>
            <a:endParaRPr b="1">
              <a:solidFill>
                <a:srgbClr val="11A8A8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graphicFrame>
        <p:nvGraphicFramePr>
          <p:cNvPr id="74" name="Google Shape;74;p15"/>
          <p:cNvGraphicFramePr/>
          <p:nvPr/>
        </p:nvGraphicFramePr>
        <p:xfrm>
          <a:off x="1147350" y="10260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{50740369-016E-4D67-9C43-E34B86C157A3}</a:tableStyleId>
              </a:tblPr>
              <a:tblGrid>
                <a:gridCol w="1045200"/>
                <a:gridCol w="1934700"/>
                <a:gridCol w="1934700"/>
                <a:gridCol w="1934700"/>
              </a:tblGrid>
              <a:tr h="6498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34343"/>
                        </a:solidFill>
                        <a:latin typeface="Roboto Condensed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rgbClr val="FFFFFF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Num. of event types</a:t>
                      </a:r>
                      <a:endParaRPr sz="1500">
                        <a:solidFill>
                          <a:srgbClr val="FFFFFF"/>
                        </a:solidFill>
                        <a:latin typeface="Roboto Condensed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T="91425" marB="91425" marR="91425" marL="91425">
                    <a:solidFill>
                      <a:srgbClr val="9BC12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rgbClr val="FFFFFF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Max. time window length in days</a:t>
                      </a:r>
                      <a:endParaRPr sz="1500">
                        <a:solidFill>
                          <a:srgbClr val="FFFFFF"/>
                        </a:solidFill>
                        <a:latin typeface="Roboto Condensed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T="91425" marB="91425" marR="91425" marL="91425">
                    <a:solidFill>
                      <a:srgbClr val="9BC12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rgbClr val="FFFFFF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Num. of trajectories</a:t>
                      </a:r>
                      <a:endParaRPr sz="1500">
                        <a:solidFill>
                          <a:srgbClr val="FFFFFF"/>
                        </a:solidFill>
                        <a:latin typeface="Roboto Condensed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T="91425" marB="91425" marR="91425" marL="91425">
                    <a:solidFill>
                      <a:srgbClr val="9BC12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rgbClr val="FFFFFF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XuetangX</a:t>
                      </a:r>
                      <a:endParaRPr sz="1500">
                        <a:solidFill>
                          <a:srgbClr val="FFFFFF"/>
                        </a:solidFill>
                        <a:latin typeface="Roboto Condensed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BC12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34343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22</a:t>
                      </a:r>
                      <a:endParaRPr sz="1300">
                        <a:solidFill>
                          <a:srgbClr val="434343"/>
                        </a:solidFill>
                        <a:latin typeface="Roboto Condensed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34343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30</a:t>
                      </a:r>
                      <a:endParaRPr sz="1300">
                        <a:solidFill>
                          <a:srgbClr val="434343"/>
                        </a:solidFill>
                        <a:latin typeface="Roboto Condensed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34343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~24k</a:t>
                      </a:r>
                      <a:endParaRPr sz="1300">
                        <a:solidFill>
                          <a:srgbClr val="434343"/>
                        </a:solidFill>
                        <a:latin typeface="Roboto Condensed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rgbClr val="FFFFFF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KDDCup15</a:t>
                      </a:r>
                      <a:endParaRPr sz="1500">
                        <a:solidFill>
                          <a:srgbClr val="FFFFFF"/>
                        </a:solidFill>
                        <a:latin typeface="Roboto Condensed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BC12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34343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7</a:t>
                      </a:r>
                      <a:endParaRPr sz="1300">
                        <a:solidFill>
                          <a:srgbClr val="434343"/>
                        </a:solidFill>
                        <a:latin typeface="Roboto Condensed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34343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25</a:t>
                      </a:r>
                      <a:endParaRPr sz="1300">
                        <a:solidFill>
                          <a:srgbClr val="434343"/>
                        </a:solidFill>
                        <a:latin typeface="Roboto Condensed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34343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~120k</a:t>
                      </a:r>
                      <a:endParaRPr sz="1300">
                        <a:solidFill>
                          <a:srgbClr val="434343"/>
                        </a:solidFill>
                        <a:latin typeface="Roboto Condensed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rgbClr val="FFFFFF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eICU</a:t>
                      </a:r>
                      <a:endParaRPr sz="1500">
                        <a:solidFill>
                          <a:srgbClr val="FFFFFF"/>
                        </a:solidFill>
                        <a:latin typeface="Roboto Condensed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BC12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34343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9</a:t>
                      </a:r>
                      <a:endParaRPr sz="1300">
                        <a:solidFill>
                          <a:srgbClr val="434343"/>
                        </a:solidFill>
                        <a:latin typeface="Roboto Condensed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34343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30</a:t>
                      </a:r>
                      <a:endParaRPr sz="1300">
                        <a:solidFill>
                          <a:srgbClr val="434343"/>
                        </a:solidFill>
                        <a:latin typeface="Roboto Condensed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34343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~65k</a:t>
                      </a:r>
                      <a:endParaRPr sz="1300">
                        <a:solidFill>
                          <a:srgbClr val="434343"/>
                        </a:solidFill>
                        <a:latin typeface="Roboto Condensed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>
                        <a:solidFill>
                          <a:srgbClr val="434343"/>
                        </a:solidFill>
                        <a:latin typeface="Roboto Condensed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rgbClr val="FFFFFF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Avg. per-day sparsity</a:t>
                      </a:r>
                      <a:endParaRPr sz="1500">
                        <a:solidFill>
                          <a:srgbClr val="FFFFFF"/>
                        </a:solidFill>
                        <a:latin typeface="Roboto Condensed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T="91425" marB="91425" marR="91425" marL="91425">
                    <a:solidFill>
                      <a:srgbClr val="9BC12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rgbClr val="FFFFFF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Avg. day gap between events</a:t>
                      </a:r>
                      <a:endParaRPr sz="1500">
                        <a:solidFill>
                          <a:srgbClr val="FFFFFF"/>
                        </a:solidFill>
                        <a:latin typeface="Roboto Condensed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T="91425" marB="91425" marR="91425" marL="91425">
                    <a:solidFill>
                      <a:srgbClr val="9BC12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rgbClr val="FFFFFF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Class distribution</a:t>
                      </a:r>
                      <a:endParaRPr sz="1500">
                        <a:solidFill>
                          <a:srgbClr val="FFFFFF"/>
                        </a:solidFill>
                        <a:latin typeface="Roboto Condensed"/>
                        <a:ea typeface="Roboto Condensed"/>
                        <a:cs typeface="Roboto Condensed"/>
                        <a:sym typeface="Roboto Condensed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rgbClr val="FFFFFF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(0:1)</a:t>
                      </a:r>
                      <a:endParaRPr sz="1500">
                        <a:solidFill>
                          <a:srgbClr val="FFFFFF"/>
                        </a:solidFill>
                        <a:latin typeface="Roboto Condensed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T="91425" marB="91425" marR="91425" marL="91425">
                    <a:solidFill>
                      <a:srgbClr val="9BC12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rgbClr val="FFFFFF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XuetangX</a:t>
                      </a:r>
                      <a:endParaRPr sz="1500">
                        <a:solidFill>
                          <a:srgbClr val="FFFFFF"/>
                        </a:solidFill>
                        <a:latin typeface="Roboto Condensed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BC12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34343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~90%</a:t>
                      </a:r>
                      <a:endParaRPr sz="1300">
                        <a:solidFill>
                          <a:srgbClr val="434343"/>
                        </a:solidFill>
                        <a:latin typeface="Roboto Condensed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34343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~</a:t>
                      </a:r>
                      <a:r>
                        <a:rPr lang="en" sz="1300">
                          <a:solidFill>
                            <a:srgbClr val="434343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11 土 2</a:t>
                      </a:r>
                      <a:endParaRPr sz="1300">
                        <a:solidFill>
                          <a:srgbClr val="434343"/>
                        </a:solidFill>
                        <a:latin typeface="Roboto Condensed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34343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~39%</a:t>
                      </a:r>
                      <a:r>
                        <a:rPr lang="en" sz="1300">
                          <a:solidFill>
                            <a:srgbClr val="434343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 : 61%</a:t>
                      </a:r>
                      <a:endParaRPr sz="1300">
                        <a:solidFill>
                          <a:srgbClr val="434343"/>
                        </a:solidFill>
                        <a:latin typeface="Roboto Condensed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rgbClr val="FFFFFF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KDDCup15</a:t>
                      </a:r>
                      <a:endParaRPr sz="1500">
                        <a:solidFill>
                          <a:srgbClr val="FFFFFF"/>
                        </a:solidFill>
                        <a:latin typeface="Roboto Condensed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BC12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34343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~91%</a:t>
                      </a:r>
                      <a:endParaRPr sz="1300">
                        <a:solidFill>
                          <a:srgbClr val="434343"/>
                        </a:solidFill>
                        <a:latin typeface="Roboto Condensed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34343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~</a:t>
                      </a:r>
                      <a:r>
                        <a:rPr lang="en" sz="1300">
                          <a:solidFill>
                            <a:srgbClr val="434343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18 土 2</a:t>
                      </a:r>
                      <a:endParaRPr sz="1300">
                        <a:solidFill>
                          <a:srgbClr val="434343"/>
                        </a:solidFill>
                        <a:latin typeface="Roboto Condensed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34343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~21</a:t>
                      </a:r>
                      <a:r>
                        <a:rPr lang="en" sz="1300">
                          <a:solidFill>
                            <a:srgbClr val="434343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% : 79%</a:t>
                      </a:r>
                      <a:endParaRPr sz="1300">
                        <a:solidFill>
                          <a:srgbClr val="434343"/>
                        </a:solidFill>
                        <a:latin typeface="Roboto Condensed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>
                          <a:solidFill>
                            <a:srgbClr val="FFFFFF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eICU</a:t>
                      </a:r>
                      <a:endParaRPr sz="1500">
                        <a:solidFill>
                          <a:srgbClr val="FFFFFF"/>
                        </a:solidFill>
                        <a:latin typeface="Roboto Condensed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BC12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34343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~73%</a:t>
                      </a:r>
                      <a:endParaRPr sz="1300">
                        <a:solidFill>
                          <a:srgbClr val="434343"/>
                        </a:solidFill>
                        <a:latin typeface="Roboto Condensed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34343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~8</a:t>
                      </a:r>
                      <a:r>
                        <a:rPr lang="en" sz="1300">
                          <a:solidFill>
                            <a:srgbClr val="434343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 土 8</a:t>
                      </a:r>
                      <a:endParaRPr sz="1300">
                        <a:solidFill>
                          <a:srgbClr val="434343"/>
                        </a:solidFill>
                        <a:latin typeface="Roboto Condensed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434343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~</a:t>
                      </a:r>
                      <a:r>
                        <a:rPr lang="en" sz="1300">
                          <a:solidFill>
                            <a:srgbClr val="434343"/>
                          </a:solidFill>
                          <a:latin typeface="Roboto Condensed"/>
                          <a:ea typeface="Roboto Condensed"/>
                          <a:cs typeface="Roboto Condensed"/>
                          <a:sym typeface="Roboto Condensed"/>
                        </a:rPr>
                        <a:t>91% : 9%</a:t>
                      </a:r>
                      <a:endParaRPr sz="1300">
                        <a:solidFill>
                          <a:srgbClr val="434343"/>
                        </a:solidFill>
                        <a:latin typeface="Roboto Condensed"/>
                        <a:ea typeface="Roboto Condensed"/>
                        <a:cs typeface="Roboto Condensed"/>
                        <a:sym typeface="Roboto Condensed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>
            <p:ph type="title"/>
          </p:nvPr>
        </p:nvSpPr>
        <p:spPr>
          <a:xfrm>
            <a:off x="311700" y="216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11A8A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Datasets</a:t>
            </a:r>
            <a:endParaRPr b="1">
              <a:solidFill>
                <a:srgbClr val="11A8A8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pic>
        <p:nvPicPr>
          <p:cNvPr id="80" name="Google Shape;8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38075" y="256388"/>
            <a:ext cx="6188100" cy="4420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/>
          <p:nvPr>
            <p:ph type="title"/>
          </p:nvPr>
        </p:nvSpPr>
        <p:spPr>
          <a:xfrm>
            <a:off x="311700" y="216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11A8A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Input modelling</a:t>
            </a:r>
            <a:endParaRPr b="1">
              <a:solidFill>
                <a:srgbClr val="11A8A8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86" name="Google Shape;86;p17"/>
          <p:cNvSpPr/>
          <p:nvPr/>
        </p:nvSpPr>
        <p:spPr>
          <a:xfrm>
            <a:off x="5550950" y="1593275"/>
            <a:ext cx="557700" cy="572700"/>
          </a:xfrm>
          <a:prstGeom prst="rect">
            <a:avLst/>
          </a:prstGeom>
          <a:solidFill>
            <a:srgbClr val="EFEFE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7"/>
          <p:cNvSpPr/>
          <p:nvPr/>
        </p:nvSpPr>
        <p:spPr>
          <a:xfrm>
            <a:off x="6108650" y="1593275"/>
            <a:ext cx="557700" cy="572700"/>
          </a:xfrm>
          <a:prstGeom prst="rect">
            <a:avLst/>
          </a:prstGeom>
          <a:solidFill>
            <a:srgbClr val="EFEFE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7"/>
          <p:cNvSpPr/>
          <p:nvPr/>
        </p:nvSpPr>
        <p:spPr>
          <a:xfrm>
            <a:off x="6666350" y="1593275"/>
            <a:ext cx="557700" cy="572700"/>
          </a:xfrm>
          <a:prstGeom prst="rect">
            <a:avLst/>
          </a:prstGeom>
          <a:solidFill>
            <a:srgbClr val="EFEFE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7"/>
          <p:cNvSpPr/>
          <p:nvPr/>
        </p:nvSpPr>
        <p:spPr>
          <a:xfrm>
            <a:off x="7224050" y="1593275"/>
            <a:ext cx="5577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…</a:t>
            </a:r>
            <a:r>
              <a:rPr lang="en"/>
              <a:t> </a:t>
            </a:r>
            <a:endParaRPr/>
          </a:p>
        </p:txBody>
      </p:sp>
      <p:sp>
        <p:nvSpPr>
          <p:cNvPr id="90" name="Google Shape;90;p17"/>
          <p:cNvSpPr/>
          <p:nvPr/>
        </p:nvSpPr>
        <p:spPr>
          <a:xfrm>
            <a:off x="7781750" y="1593275"/>
            <a:ext cx="557700" cy="572700"/>
          </a:xfrm>
          <a:prstGeom prst="rect">
            <a:avLst/>
          </a:prstGeom>
          <a:solidFill>
            <a:srgbClr val="EFEFE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7"/>
          <p:cNvSpPr/>
          <p:nvPr/>
        </p:nvSpPr>
        <p:spPr>
          <a:xfrm>
            <a:off x="5550950" y="2165975"/>
            <a:ext cx="557700" cy="572700"/>
          </a:xfrm>
          <a:prstGeom prst="rect">
            <a:avLst/>
          </a:prstGeom>
          <a:solidFill>
            <a:srgbClr val="EFEFE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7"/>
          <p:cNvSpPr/>
          <p:nvPr/>
        </p:nvSpPr>
        <p:spPr>
          <a:xfrm>
            <a:off x="6108650" y="2165975"/>
            <a:ext cx="557700" cy="572700"/>
          </a:xfrm>
          <a:prstGeom prst="rect">
            <a:avLst/>
          </a:prstGeom>
          <a:solidFill>
            <a:srgbClr val="EFEFE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7"/>
          <p:cNvSpPr/>
          <p:nvPr/>
        </p:nvSpPr>
        <p:spPr>
          <a:xfrm>
            <a:off x="6666350" y="2165975"/>
            <a:ext cx="557700" cy="572700"/>
          </a:xfrm>
          <a:prstGeom prst="rect">
            <a:avLst/>
          </a:prstGeom>
          <a:solidFill>
            <a:srgbClr val="EFEFE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7"/>
          <p:cNvSpPr/>
          <p:nvPr/>
        </p:nvSpPr>
        <p:spPr>
          <a:xfrm>
            <a:off x="7781750" y="2165975"/>
            <a:ext cx="557700" cy="572700"/>
          </a:xfrm>
          <a:prstGeom prst="rect">
            <a:avLst/>
          </a:prstGeom>
          <a:solidFill>
            <a:srgbClr val="EFEFE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7"/>
          <p:cNvSpPr/>
          <p:nvPr/>
        </p:nvSpPr>
        <p:spPr>
          <a:xfrm>
            <a:off x="5550950" y="2738675"/>
            <a:ext cx="557700" cy="572700"/>
          </a:xfrm>
          <a:prstGeom prst="rect">
            <a:avLst/>
          </a:prstGeom>
          <a:solidFill>
            <a:srgbClr val="EFEFE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7"/>
          <p:cNvSpPr/>
          <p:nvPr/>
        </p:nvSpPr>
        <p:spPr>
          <a:xfrm>
            <a:off x="6108650" y="2738675"/>
            <a:ext cx="557700" cy="572700"/>
          </a:xfrm>
          <a:prstGeom prst="rect">
            <a:avLst/>
          </a:prstGeom>
          <a:solidFill>
            <a:srgbClr val="EFEFE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7"/>
          <p:cNvSpPr/>
          <p:nvPr/>
        </p:nvSpPr>
        <p:spPr>
          <a:xfrm>
            <a:off x="6666350" y="2738675"/>
            <a:ext cx="557700" cy="572700"/>
          </a:xfrm>
          <a:prstGeom prst="rect">
            <a:avLst/>
          </a:prstGeom>
          <a:solidFill>
            <a:srgbClr val="EFEFE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7"/>
          <p:cNvSpPr/>
          <p:nvPr/>
        </p:nvSpPr>
        <p:spPr>
          <a:xfrm>
            <a:off x="7781750" y="2738675"/>
            <a:ext cx="557700" cy="572700"/>
          </a:xfrm>
          <a:prstGeom prst="rect">
            <a:avLst/>
          </a:prstGeom>
          <a:solidFill>
            <a:srgbClr val="EFEFE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7"/>
          <p:cNvSpPr/>
          <p:nvPr/>
        </p:nvSpPr>
        <p:spPr>
          <a:xfrm>
            <a:off x="5550950" y="3884075"/>
            <a:ext cx="557700" cy="572700"/>
          </a:xfrm>
          <a:prstGeom prst="rect">
            <a:avLst/>
          </a:prstGeom>
          <a:solidFill>
            <a:srgbClr val="EFEFE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7"/>
          <p:cNvSpPr/>
          <p:nvPr/>
        </p:nvSpPr>
        <p:spPr>
          <a:xfrm>
            <a:off x="6108650" y="3884075"/>
            <a:ext cx="557700" cy="572700"/>
          </a:xfrm>
          <a:prstGeom prst="rect">
            <a:avLst/>
          </a:prstGeom>
          <a:solidFill>
            <a:srgbClr val="EFEFE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7"/>
          <p:cNvSpPr/>
          <p:nvPr/>
        </p:nvSpPr>
        <p:spPr>
          <a:xfrm>
            <a:off x="6666350" y="3884075"/>
            <a:ext cx="557700" cy="572700"/>
          </a:xfrm>
          <a:prstGeom prst="rect">
            <a:avLst/>
          </a:prstGeom>
          <a:solidFill>
            <a:srgbClr val="EFEFE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7"/>
          <p:cNvSpPr/>
          <p:nvPr/>
        </p:nvSpPr>
        <p:spPr>
          <a:xfrm>
            <a:off x="7781750" y="3884075"/>
            <a:ext cx="557700" cy="572700"/>
          </a:xfrm>
          <a:prstGeom prst="rect">
            <a:avLst/>
          </a:prstGeom>
          <a:solidFill>
            <a:srgbClr val="EFEFE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7"/>
          <p:cNvSpPr txBox="1"/>
          <p:nvPr/>
        </p:nvSpPr>
        <p:spPr>
          <a:xfrm>
            <a:off x="377900" y="1324650"/>
            <a:ext cx="4532400" cy="63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BC129"/>
              </a:buClr>
              <a:buSzPts val="1900"/>
              <a:buChar char="●"/>
            </a:pPr>
            <a:r>
              <a:rPr lang="en" sz="1900">
                <a:solidFill>
                  <a:srgbClr val="43434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Daily grouping of events</a:t>
            </a:r>
            <a:endParaRPr sz="1900">
              <a:solidFill>
                <a:srgbClr val="43434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b="1" sz="1900">
              <a:solidFill>
                <a:srgbClr val="9BC129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pic>
        <p:nvPicPr>
          <p:cNvPr descr="{&quot;code&quot;:&quot;$T_{u}\\in \\mathbb{R}^{l,m}$&quot;,&quot;font&quot;:{&quot;size&quot;:12.000000321804125,&quot;family&quot;:&quot;Arial&quot;,&quot;color&quot;:null},&quot;type&quot;:&quot;$&quot;,&quot;id&quot;:&quot;1&quot;,&quot;ts&quot;:1598971058023,&quot;cs&quot;:&quot;PgJB20p/Go+vI/hsqKv0Kg==&quot;,&quot;size&quot;:{&quot;width&quot;:83.00003490297813,&quot;height&quot;:22.000009251391795}}" id="104" name="Google Shape;10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26436" y="831500"/>
            <a:ext cx="1605114" cy="42545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7"/>
          <p:cNvSpPr/>
          <p:nvPr/>
        </p:nvSpPr>
        <p:spPr>
          <a:xfrm>
            <a:off x="7224050" y="2165975"/>
            <a:ext cx="5577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… </a:t>
            </a:r>
            <a:endParaRPr/>
          </a:p>
        </p:txBody>
      </p:sp>
      <p:sp>
        <p:nvSpPr>
          <p:cNvPr id="106" name="Google Shape;106;p17"/>
          <p:cNvSpPr/>
          <p:nvPr/>
        </p:nvSpPr>
        <p:spPr>
          <a:xfrm>
            <a:off x="7224050" y="2738675"/>
            <a:ext cx="5577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… </a:t>
            </a:r>
            <a:endParaRPr/>
          </a:p>
        </p:txBody>
      </p:sp>
      <p:sp>
        <p:nvSpPr>
          <p:cNvPr id="107" name="Google Shape;107;p17"/>
          <p:cNvSpPr/>
          <p:nvPr/>
        </p:nvSpPr>
        <p:spPr>
          <a:xfrm>
            <a:off x="7224050" y="3884075"/>
            <a:ext cx="5577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… </a:t>
            </a:r>
            <a:endParaRPr/>
          </a:p>
        </p:txBody>
      </p:sp>
      <p:sp>
        <p:nvSpPr>
          <p:cNvPr id="108" name="Google Shape;108;p17"/>
          <p:cNvSpPr/>
          <p:nvPr/>
        </p:nvSpPr>
        <p:spPr>
          <a:xfrm rot="5400000">
            <a:off x="5607700" y="3311375"/>
            <a:ext cx="5577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… </a:t>
            </a:r>
            <a:endParaRPr/>
          </a:p>
        </p:txBody>
      </p:sp>
      <p:sp>
        <p:nvSpPr>
          <p:cNvPr id="109" name="Google Shape;109;p17"/>
          <p:cNvSpPr/>
          <p:nvPr/>
        </p:nvSpPr>
        <p:spPr>
          <a:xfrm rot="5400000">
            <a:off x="6750138" y="3311375"/>
            <a:ext cx="5577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… </a:t>
            </a:r>
            <a:endParaRPr/>
          </a:p>
        </p:txBody>
      </p:sp>
      <p:sp>
        <p:nvSpPr>
          <p:cNvPr id="110" name="Google Shape;110;p17"/>
          <p:cNvSpPr/>
          <p:nvPr/>
        </p:nvSpPr>
        <p:spPr>
          <a:xfrm rot="5400000">
            <a:off x="6180400" y="3311375"/>
            <a:ext cx="5577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… </a:t>
            </a:r>
            <a:endParaRPr/>
          </a:p>
        </p:txBody>
      </p:sp>
      <p:sp>
        <p:nvSpPr>
          <p:cNvPr id="111" name="Google Shape;111;p17"/>
          <p:cNvSpPr/>
          <p:nvPr/>
        </p:nvSpPr>
        <p:spPr>
          <a:xfrm rot="2700000">
            <a:off x="7227700" y="3264165"/>
            <a:ext cx="557907" cy="57275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… </a:t>
            </a:r>
            <a:endParaRPr/>
          </a:p>
        </p:txBody>
      </p:sp>
      <p:sp>
        <p:nvSpPr>
          <p:cNvPr id="112" name="Google Shape;112;p17"/>
          <p:cNvSpPr/>
          <p:nvPr/>
        </p:nvSpPr>
        <p:spPr>
          <a:xfrm rot="5400000">
            <a:off x="7892600" y="3311375"/>
            <a:ext cx="5577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… </a:t>
            </a:r>
            <a:endParaRPr/>
          </a:p>
        </p:txBody>
      </p:sp>
      <p:cxnSp>
        <p:nvCxnSpPr>
          <p:cNvPr id="113" name="Google Shape;113;p17"/>
          <p:cNvCxnSpPr>
            <a:stCxn id="114" idx="2"/>
            <a:endCxn id="115" idx="2"/>
          </p:cNvCxnSpPr>
          <p:nvPr/>
        </p:nvCxnSpPr>
        <p:spPr>
          <a:xfrm flipH="1" rot="-5400000">
            <a:off x="6944900" y="3062825"/>
            <a:ext cx="600" cy="2788500"/>
          </a:xfrm>
          <a:prstGeom prst="bentConnector3">
            <a:avLst>
              <a:gd fmla="val 39687500" name="adj1"/>
            </a:avLst>
          </a:prstGeom>
          <a:noFill/>
          <a:ln cap="flat" cmpd="sng" w="9525">
            <a:solidFill>
              <a:srgbClr val="11A8A8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4" name="Google Shape;114;p17"/>
          <p:cNvSpPr/>
          <p:nvPr/>
        </p:nvSpPr>
        <p:spPr>
          <a:xfrm>
            <a:off x="5272100" y="3884075"/>
            <a:ext cx="5577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7"/>
          <p:cNvSpPr/>
          <p:nvPr/>
        </p:nvSpPr>
        <p:spPr>
          <a:xfrm>
            <a:off x="8060600" y="3884075"/>
            <a:ext cx="5577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7"/>
          <p:cNvSpPr/>
          <p:nvPr/>
        </p:nvSpPr>
        <p:spPr>
          <a:xfrm>
            <a:off x="5550950" y="1313675"/>
            <a:ext cx="5577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7" name="Google Shape;117;p17"/>
          <p:cNvCxnSpPr>
            <a:stCxn id="116" idx="1"/>
            <a:endCxn id="118" idx="1"/>
          </p:cNvCxnSpPr>
          <p:nvPr/>
        </p:nvCxnSpPr>
        <p:spPr>
          <a:xfrm>
            <a:off x="5550950" y="1600025"/>
            <a:ext cx="600" cy="2850000"/>
          </a:xfrm>
          <a:prstGeom prst="bentConnector3">
            <a:avLst>
              <a:gd fmla="val -39687500" name="adj1"/>
            </a:avLst>
          </a:prstGeom>
          <a:noFill/>
          <a:ln cap="flat" cmpd="sng" w="9525">
            <a:solidFill>
              <a:srgbClr val="11A8A8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8" name="Google Shape;118;p17"/>
          <p:cNvSpPr/>
          <p:nvPr/>
        </p:nvSpPr>
        <p:spPr>
          <a:xfrm>
            <a:off x="5550950" y="4163675"/>
            <a:ext cx="5577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{&quot;font&quot;:{&quot;color&quot;:null,&quot;family&quot;:&quot;Arial&quot;,&quot;size&quot;:12.000000321804126},&quot;id&quot;:&quot;2&quot;,&quot;type&quot;:&quot;$&quot;,&quot;code&quot;:&quot;$l$&quot;,&quot;ts&quot;:1598971486550,&quot;cs&quot;:&quot;vpeihVAy6iITQUAs3GiK/g==&quot;,&quot;size&quot;:{&quot;width&quot;:6.000002523106853,&quot;height&quot;:14.000005887249323}}" id="119" name="Google Shape;119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05400" y="2952750"/>
            <a:ext cx="76200" cy="1778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{&quot;font&quot;:{&quot;size&quot;:12.000000321804135,&quot;color&quot;:null,&quot;family&quot;:&quot;Arial&quot;},&quot;type&quot;:&quot;$&quot;,&quot;id&quot;:&quot;3&quot;,&quot;code&quot;:&quot;$m$&quot;,&quot;ts&quot;:1598971533012,&quot;cs&quot;:&quot;V/9BWSGm0S8w//HiWrx6pA==&quot;,&quot;size&quot;:{&quot;width&quot;:18.00000756932056,&quot;height&quot;:9.00000378466028}}" id="120" name="Google Shape;120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934200" y="4781550"/>
            <a:ext cx="228600" cy="114300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17"/>
          <p:cNvSpPr txBox="1"/>
          <p:nvPr/>
        </p:nvSpPr>
        <p:spPr>
          <a:xfrm>
            <a:off x="377900" y="2089775"/>
            <a:ext cx="4310400" cy="9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BC129"/>
              </a:buClr>
              <a:buSzPts val="1900"/>
              <a:buFont typeface="Roboto Condensed"/>
              <a:buChar char="●"/>
            </a:pPr>
            <a:r>
              <a:rPr lang="en" sz="1900">
                <a:solidFill>
                  <a:srgbClr val="43434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Time-matrix for each individual in the datasets</a:t>
            </a:r>
            <a:endParaRPr sz="1900">
              <a:solidFill>
                <a:srgbClr val="43434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122" name="Google Shape;122;p17"/>
          <p:cNvSpPr txBox="1"/>
          <p:nvPr/>
        </p:nvSpPr>
        <p:spPr>
          <a:xfrm>
            <a:off x="377900" y="3150800"/>
            <a:ext cx="4532400" cy="79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BC129"/>
              </a:buClr>
              <a:buSzPts val="1900"/>
              <a:buFont typeface="Roboto Condensed"/>
              <a:buChar char="●"/>
            </a:pPr>
            <a:r>
              <a:rPr lang="en" sz="1900">
                <a:solidFill>
                  <a:srgbClr val="11A8A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Maximum temporal</a:t>
            </a:r>
            <a:r>
              <a:rPr lang="en" sz="1900">
                <a:solidFill>
                  <a:schemeClr val="dk2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</a:t>
            </a:r>
            <a:r>
              <a:rPr lang="en" sz="1900">
                <a:solidFill>
                  <a:srgbClr val="43434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length   for experimentation purposes</a:t>
            </a:r>
            <a:endParaRPr sz="1900">
              <a:solidFill>
                <a:srgbClr val="43434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900">
              <a:solidFill>
                <a:srgbClr val="43434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pic>
        <p:nvPicPr>
          <p:cNvPr descr="{&quot;font&quot;:{&quot;color&quot;:null,&quot;family&quot;:&quot;Arial&quot;,&quot;size&quot;:12.000000321804126},&quot;id&quot;:&quot;2&quot;,&quot;type&quot;:&quot;$&quot;,&quot;code&quot;:&quot;$l$&quot;,&quot;ts&quot;:1598971486550,&quot;cs&quot;:&quot;vpeihVAy6iITQUAs3GiK/g==&quot;,&quot;size&quot;:{&quot;width&quot;:6.000002523106853,&quot;height&quot;:14.000005887249323}}" id="123" name="Google Shape;123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77400" y="3318100"/>
            <a:ext cx="76200" cy="177800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17"/>
          <p:cNvSpPr txBox="1"/>
          <p:nvPr/>
        </p:nvSpPr>
        <p:spPr>
          <a:xfrm>
            <a:off x="387900" y="4063025"/>
            <a:ext cx="4532400" cy="79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BC129"/>
              </a:buClr>
              <a:buSzPts val="1900"/>
              <a:buFont typeface="Roboto Condensed"/>
              <a:buChar char="●"/>
            </a:pPr>
            <a:r>
              <a:rPr lang="en" sz="1900">
                <a:solidFill>
                  <a:srgbClr val="11A8A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Number of events </a:t>
            </a:r>
            <a:endParaRPr sz="1900">
              <a:solidFill>
                <a:srgbClr val="43434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pic>
        <p:nvPicPr>
          <p:cNvPr descr="{&quot;font&quot;:{&quot;size&quot;:12.000000321804135,&quot;color&quot;:null,&quot;family&quot;:&quot;Arial&quot;},&quot;type&quot;:&quot;$&quot;,&quot;id&quot;:&quot;3&quot;,&quot;code&quot;:&quot;$m$&quot;,&quot;ts&quot;:1598971533012,&quot;cs&quot;:&quot;V/9BWSGm0S8w//HiWrx6pA==&quot;,&quot;size&quot;:{&quot;width&quot;:18.00000756932056,&quot;height&quot;:9.00000378466028}}" id="125" name="Google Shape;125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661675" y="4262650"/>
            <a:ext cx="228600" cy="114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8"/>
          <p:cNvSpPr txBox="1"/>
          <p:nvPr>
            <p:ph type="title"/>
          </p:nvPr>
        </p:nvSpPr>
        <p:spPr>
          <a:xfrm>
            <a:off x="311700" y="216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11A8A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Methods</a:t>
            </a:r>
            <a:endParaRPr b="1">
              <a:solidFill>
                <a:srgbClr val="11A8A8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131" name="Google Shape;131;p18"/>
          <p:cNvSpPr txBox="1"/>
          <p:nvPr>
            <p:ph idx="1" type="body"/>
          </p:nvPr>
        </p:nvSpPr>
        <p:spPr>
          <a:xfrm>
            <a:off x="311700" y="1381075"/>
            <a:ext cx="8520600" cy="78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9BC129"/>
              </a:buClr>
              <a:buSzPts val="1800"/>
              <a:buChar char="●"/>
            </a:pPr>
            <a:r>
              <a:rPr b="1" lang="en" sz="1900">
                <a:solidFill>
                  <a:srgbClr val="9BC129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Simple ML</a:t>
            </a:r>
            <a:r>
              <a:rPr lang="en">
                <a:solidFill>
                  <a:srgbClr val="43434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: logistic regression (LR), Gaussian naive Bayes (GNB), decision tree (DT), SVM with rbf kernel, KNN with two neighbours, majority class prediction.</a:t>
            </a:r>
            <a:endParaRPr sz="1700">
              <a:solidFill>
                <a:srgbClr val="43434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132" name="Google Shape;132;p18"/>
          <p:cNvSpPr txBox="1"/>
          <p:nvPr/>
        </p:nvSpPr>
        <p:spPr>
          <a:xfrm>
            <a:off x="311700" y="3406925"/>
            <a:ext cx="85206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BC129"/>
              </a:buClr>
              <a:buSzPts val="1900"/>
              <a:buChar char="●"/>
            </a:pPr>
            <a:r>
              <a:rPr b="1" lang="en" sz="1900">
                <a:solidFill>
                  <a:srgbClr val="9BC129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Deep </a:t>
            </a:r>
            <a:r>
              <a:rPr b="1" lang="en" sz="1900">
                <a:solidFill>
                  <a:srgbClr val="9BC129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feedforward</a:t>
            </a:r>
            <a:r>
              <a:rPr b="1" lang="en" sz="1900">
                <a:solidFill>
                  <a:srgbClr val="9BC129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NN</a:t>
            </a:r>
            <a:r>
              <a:rPr lang="en" sz="1900">
                <a:solidFill>
                  <a:srgbClr val="43434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: three- and five-layered DNNs with a shrinking factor of 0.5 from each layer</a:t>
            </a:r>
            <a:endParaRPr sz="1900">
              <a:solidFill>
                <a:srgbClr val="43434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133" name="Google Shape;133;p18"/>
          <p:cNvSpPr txBox="1"/>
          <p:nvPr/>
        </p:nvSpPr>
        <p:spPr>
          <a:xfrm>
            <a:off x="311700" y="2398613"/>
            <a:ext cx="8139900" cy="10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BC129"/>
              </a:buClr>
              <a:buSzPts val="1900"/>
              <a:buChar char="●"/>
            </a:pPr>
            <a:r>
              <a:rPr b="1" lang="en" sz="1900">
                <a:solidFill>
                  <a:srgbClr val="9BC129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Ensembles</a:t>
            </a:r>
            <a:r>
              <a:rPr lang="en" sz="1900">
                <a:solidFill>
                  <a:srgbClr val="43434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: random forest (RF) and KENS [1] with WINNOW, 1-NN, GNB for the base components</a:t>
            </a:r>
            <a:endParaRPr sz="1900">
              <a:solidFill>
                <a:srgbClr val="11A8A8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 txBox="1"/>
          <p:nvPr>
            <p:ph type="title"/>
          </p:nvPr>
        </p:nvSpPr>
        <p:spPr>
          <a:xfrm>
            <a:off x="311700" y="216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11A8A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Methods</a:t>
            </a:r>
            <a:endParaRPr b="1">
              <a:solidFill>
                <a:srgbClr val="11A8A8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139" name="Google Shape;139;p19"/>
          <p:cNvSpPr txBox="1"/>
          <p:nvPr/>
        </p:nvSpPr>
        <p:spPr>
          <a:xfrm>
            <a:off x="311700" y="1206755"/>
            <a:ext cx="8139900" cy="13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BC129"/>
              </a:buClr>
              <a:buSzPts val="1900"/>
              <a:buChar char="●"/>
            </a:pPr>
            <a:r>
              <a:rPr b="1" lang="en" sz="1900">
                <a:solidFill>
                  <a:srgbClr val="9BC129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Deep sequential</a:t>
            </a:r>
            <a:r>
              <a:rPr lang="en" sz="1900">
                <a:solidFill>
                  <a:srgbClr val="43434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: </a:t>
            </a:r>
            <a:endParaRPr sz="1900">
              <a:solidFill>
                <a:srgbClr val="43434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-3492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BC129"/>
              </a:buClr>
              <a:buSzPts val="1900"/>
              <a:buFont typeface="Roboto Condensed"/>
              <a:buChar char="○"/>
            </a:pPr>
            <a:r>
              <a:rPr lang="en" sz="1900">
                <a:solidFill>
                  <a:srgbClr val="43434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SimpleLSTM [2] - inspired by the architecture of LeNet</a:t>
            </a:r>
            <a:endParaRPr sz="1900">
              <a:solidFill>
                <a:srgbClr val="43434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-3492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BC129"/>
              </a:buClr>
              <a:buSzPts val="1900"/>
              <a:buFont typeface="Roboto Condensed"/>
              <a:buChar char="○"/>
            </a:pPr>
            <a:r>
              <a:rPr lang="en" sz="1900">
                <a:solidFill>
                  <a:srgbClr val="43434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ConRec [3] - combination of CNNs and RNNs + final dense layer with sigmoid act. function</a:t>
            </a:r>
            <a:endParaRPr sz="1900">
              <a:solidFill>
                <a:srgbClr val="43434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140" name="Google Shape;140;p19"/>
          <p:cNvSpPr txBox="1"/>
          <p:nvPr/>
        </p:nvSpPr>
        <p:spPr>
          <a:xfrm>
            <a:off x="311700" y="2777373"/>
            <a:ext cx="8139900" cy="184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BC129"/>
              </a:buClr>
              <a:buSzPts val="1900"/>
              <a:buChar char="●"/>
            </a:pPr>
            <a:r>
              <a:rPr b="1" lang="en" sz="1900">
                <a:solidFill>
                  <a:srgbClr val="9BC129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Deep sequential with attention</a:t>
            </a:r>
            <a:r>
              <a:rPr lang="en" sz="1900">
                <a:solidFill>
                  <a:srgbClr val="43434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: </a:t>
            </a:r>
            <a:endParaRPr sz="1900">
              <a:solidFill>
                <a:srgbClr val="43434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-3492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BC129"/>
              </a:buClr>
              <a:buSzPts val="1900"/>
              <a:buFont typeface="Roboto Condensed"/>
              <a:buChar char="○"/>
            </a:pPr>
            <a:r>
              <a:rPr lang="en" sz="1900">
                <a:solidFill>
                  <a:srgbClr val="43434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CFIN [4] - without feature augmentation, but with an initialisation of the context vector according to a uniform distribution</a:t>
            </a:r>
            <a:endParaRPr sz="1900">
              <a:solidFill>
                <a:srgbClr val="43434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-3492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BC129"/>
              </a:buClr>
              <a:buSzPts val="1900"/>
              <a:buFont typeface="Roboto Condensed"/>
              <a:buChar char="○"/>
            </a:pPr>
            <a:r>
              <a:rPr lang="en" sz="1900">
                <a:solidFill>
                  <a:srgbClr val="43434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HAN [5] - local and global attention mechanism with LSTMs</a:t>
            </a:r>
            <a:endParaRPr sz="1900">
              <a:solidFill>
                <a:srgbClr val="43434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0"/>
          <p:cNvSpPr txBox="1"/>
          <p:nvPr>
            <p:ph type="title"/>
          </p:nvPr>
        </p:nvSpPr>
        <p:spPr>
          <a:xfrm>
            <a:off x="311700" y="216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11A8A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Experimental setup</a:t>
            </a:r>
            <a:endParaRPr b="1">
              <a:solidFill>
                <a:srgbClr val="11A8A8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146" name="Google Shape;146;p20"/>
          <p:cNvSpPr txBox="1"/>
          <p:nvPr/>
        </p:nvSpPr>
        <p:spPr>
          <a:xfrm>
            <a:off x="311700" y="901951"/>
            <a:ext cx="8139900" cy="114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BC129"/>
              </a:buClr>
              <a:buSzPts val="1900"/>
              <a:buChar char="●"/>
            </a:pPr>
            <a:r>
              <a:rPr b="1" lang="en" sz="1900">
                <a:solidFill>
                  <a:srgbClr val="9BC129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Metrics</a:t>
            </a:r>
            <a:r>
              <a:rPr lang="en" sz="1900">
                <a:solidFill>
                  <a:srgbClr val="43434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: </a:t>
            </a:r>
            <a:endParaRPr sz="1900">
              <a:solidFill>
                <a:srgbClr val="43434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-3492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BC129"/>
              </a:buClr>
              <a:buSzPts val="1900"/>
              <a:buChar char="○"/>
            </a:pPr>
            <a:r>
              <a:rPr lang="en" sz="1900">
                <a:solidFill>
                  <a:srgbClr val="43434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AUCPR</a:t>
            </a:r>
            <a:endParaRPr sz="1900">
              <a:solidFill>
                <a:srgbClr val="43434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-3492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BC129"/>
              </a:buClr>
              <a:buSzPts val="1900"/>
              <a:buChar char="○"/>
            </a:pPr>
            <a:r>
              <a:rPr lang="en" sz="1900">
                <a:solidFill>
                  <a:srgbClr val="43434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F1, Recall both </a:t>
            </a:r>
            <a:r>
              <a:rPr lang="en" sz="1900">
                <a:solidFill>
                  <a:srgbClr val="11A8A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weighted by support</a:t>
            </a:r>
            <a:r>
              <a:rPr lang="en" sz="1900">
                <a:solidFill>
                  <a:srgbClr val="43434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</a:t>
            </a:r>
            <a:endParaRPr sz="1900">
              <a:solidFill>
                <a:srgbClr val="43434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147" name="Google Shape;147;p20"/>
          <p:cNvSpPr txBox="1"/>
          <p:nvPr/>
        </p:nvSpPr>
        <p:spPr>
          <a:xfrm>
            <a:off x="311700" y="2167775"/>
            <a:ext cx="8139900" cy="151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BC129"/>
              </a:buClr>
              <a:buSzPts val="1900"/>
              <a:buChar char="●"/>
            </a:pPr>
            <a:r>
              <a:rPr b="1" lang="en" sz="1900">
                <a:solidFill>
                  <a:srgbClr val="9BC129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Time-window</a:t>
            </a:r>
            <a:r>
              <a:rPr lang="en" sz="1900">
                <a:solidFill>
                  <a:srgbClr val="43434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: </a:t>
            </a:r>
            <a:endParaRPr sz="1900">
              <a:solidFill>
                <a:srgbClr val="43434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-3492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BC129"/>
              </a:buClr>
              <a:buSzPts val="1900"/>
              <a:buFont typeface="Roboto Condensed"/>
              <a:buChar char="○"/>
            </a:pPr>
            <a:r>
              <a:rPr lang="en" sz="1900">
                <a:solidFill>
                  <a:srgbClr val="43434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As minimal as possible to ensure real-time risk prediction</a:t>
            </a:r>
            <a:endParaRPr sz="1900">
              <a:solidFill>
                <a:srgbClr val="43434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-3492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BC129"/>
              </a:buClr>
              <a:buSzPts val="1900"/>
              <a:buFont typeface="Roboto Condensed"/>
              <a:buChar char="○"/>
            </a:pPr>
            <a:r>
              <a:rPr lang="en" sz="1900">
                <a:solidFill>
                  <a:srgbClr val="43434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Multiple time-window dimensions to assess a </a:t>
            </a:r>
            <a:r>
              <a:rPr lang="en" sz="1900">
                <a:solidFill>
                  <a:srgbClr val="11A8A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non-decreasing</a:t>
            </a:r>
            <a:r>
              <a:rPr lang="en" sz="1900">
                <a:solidFill>
                  <a:srgbClr val="43434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trend in performances</a:t>
            </a:r>
            <a:endParaRPr sz="1900">
              <a:solidFill>
                <a:srgbClr val="43434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900">
              <a:solidFill>
                <a:srgbClr val="43434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148" name="Google Shape;148;p20"/>
          <p:cNvSpPr txBox="1"/>
          <p:nvPr/>
        </p:nvSpPr>
        <p:spPr>
          <a:xfrm>
            <a:off x="311700" y="3776225"/>
            <a:ext cx="8139900" cy="151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BC129"/>
              </a:buClr>
              <a:buSzPts val="1900"/>
              <a:buChar char="●"/>
            </a:pPr>
            <a:r>
              <a:rPr b="1" lang="en" sz="1900">
                <a:solidFill>
                  <a:srgbClr val="9BC129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Data imbalance</a:t>
            </a:r>
            <a:r>
              <a:rPr lang="en" sz="1900">
                <a:solidFill>
                  <a:srgbClr val="43434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: </a:t>
            </a:r>
            <a:endParaRPr sz="1900">
              <a:solidFill>
                <a:srgbClr val="43434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-3492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BC129"/>
              </a:buClr>
              <a:buSzPts val="1900"/>
              <a:buFont typeface="Roboto Condensed"/>
              <a:buChar char="○"/>
            </a:pPr>
            <a:r>
              <a:rPr lang="en" sz="1900">
                <a:solidFill>
                  <a:srgbClr val="11A8A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Oversampling</a:t>
            </a:r>
            <a:r>
              <a:rPr lang="en" sz="1900">
                <a:solidFill>
                  <a:srgbClr val="43434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method ADASYN [6] on eICU to achieve equal number of instances in the minority and majority class</a:t>
            </a:r>
            <a:endParaRPr sz="1900">
              <a:solidFill>
                <a:srgbClr val="43434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900">
              <a:solidFill>
                <a:srgbClr val="43434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1"/>
          <p:cNvSpPr txBox="1"/>
          <p:nvPr>
            <p:ph type="title"/>
          </p:nvPr>
        </p:nvSpPr>
        <p:spPr>
          <a:xfrm>
            <a:off x="311700" y="216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11A8A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Results</a:t>
            </a:r>
            <a:endParaRPr b="1">
              <a:solidFill>
                <a:srgbClr val="11A8A8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pic>
        <p:nvPicPr>
          <p:cNvPr id="154" name="Google Shape;15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1116962" y="-1825637"/>
            <a:ext cx="6739875" cy="9532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